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3"/>
  </p:sldMasterIdLst>
  <p:notesMasterIdLst>
    <p:notesMasterId r:id="rId15"/>
  </p:notesMasterIdLst>
  <p:handoutMasterIdLst>
    <p:handoutMasterId r:id="rId16"/>
  </p:handoutMasterIdLst>
  <p:sldIdLst>
    <p:sldId id="2147480102" r:id="rId4"/>
    <p:sldId id="2147480111" r:id="rId5"/>
    <p:sldId id="2147480109" r:id="rId6"/>
    <p:sldId id="2257" r:id="rId7"/>
    <p:sldId id="2147482789" r:id="rId8"/>
    <p:sldId id="2147481357" r:id="rId9"/>
    <p:sldId id="2147482800" r:id="rId10"/>
    <p:sldId id="2147469431" r:id="rId11"/>
    <p:sldId id="2147482788" r:id="rId12"/>
    <p:sldId id="2147480026" r:id="rId13"/>
    <p:sldId id="2147480056" r:id="rId14"/>
  </p:sldIdLst>
  <p:sldSz cx="12192000" cy="6858000"/>
  <p:notesSz cx="6858000" cy="9144000"/>
  <p:embeddedFontLst>
    <p:embeddedFont>
      <p:font typeface="Montserrat Medium" panose="00000600000000000000" pitchFamily="2" charset="0"/>
      <p:regular r:id="rId17"/>
      <p:italic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Open Sans SemiBold" panose="020B0706030804020204" pitchFamily="34" charset="0"/>
      <p:bold r:id="rId23"/>
      <p:boldItalic r:id="rId24"/>
    </p:embeddedFont>
    <p:embeddedFont>
      <p:font typeface="Segoe Sans Text" pitchFamily="2" charset="0"/>
      <p:regular r:id="rId25"/>
      <p:bold r:id="rId26"/>
    </p:embeddedFont>
    <p:embeddedFont>
      <p:font typeface="Segoe UI" panose="020B0502040204020203" pitchFamily="34" charset="0"/>
      <p:regular r:id="rId27"/>
      <p:bold r:id="rId28"/>
      <p:italic r:id="rId29"/>
      <p:boldItalic r:id="rId30"/>
    </p:embeddedFont>
    <p:embeddedFont>
      <p:font typeface="Segoe UI Semibold" panose="020B0702040204020203" pitchFamily="34" charset="0"/>
      <p:bold r:id="rId31"/>
      <p:boldItalic r:id="rId32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genda" id="{194114FB-11A9-460A-BA65-6CA85323C1BD}">
          <p14:sldIdLst>
            <p14:sldId id="2147480102"/>
            <p14:sldId id="2147480111"/>
          </p14:sldIdLst>
        </p14:section>
        <p14:section name="Slides" id="{1588D2DD-7526-4E2A-805C-721F64D91A8E}">
          <p14:sldIdLst>
            <p14:sldId id="2147480109"/>
            <p14:sldId id="2257"/>
            <p14:sldId id="2147482789"/>
            <p14:sldId id="2147481357"/>
            <p14:sldId id="2147482800"/>
            <p14:sldId id="2147469431"/>
          </p14:sldIdLst>
        </p14:section>
        <p14:section name="10 - Closing slides" id="{1E7AC317-C1C3-BF4A-95B2-52EB01762F53}">
          <p14:sldIdLst>
            <p14:sldId id="2147482788"/>
            <p14:sldId id="2147480026"/>
            <p14:sldId id="214748005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E5E60D-287A-494C-A210-3E1B2BA70B92}" v="49" dt="2024-11-09T11:22:34.6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38" y="2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microsoft.com/office/2018/10/relationships/authors" Target="authors.xml"/><Relationship Id="rId21" Type="http://schemas.openxmlformats.org/officeDocument/2006/relationships/font" Target="fonts/font5.fntdata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commentAuthors" Target="commentAuthor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11/9/2024 3:56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11/9/2024 3:56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11/9/2024 6:31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72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So what's in .NET Aspire? There's a series of different features that help developers be more productive, build better observable production ready distributed applications, and ease the deployment in many scenarios for us. We're going to take a look at every single one of these different features from start to finish and integrate them into our application. Now a lot of people start with the developer dashboard because it's the fancy shiny thing that ships directly with .NET Aspire but we're going to start in a different area first which I think is one of the areas and features that every single application should integrate into our application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491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6FA0A3-07FB-4AAC-A99C-E63CB0E4F33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4914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1726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82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423065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0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192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aragraph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9703153-ED30-4A13-919C-A650208DA0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48470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7B7947-D01D-0D80-4D05-91B73417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2EA173-C57F-418C-49F2-9EEF0544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9165E5-AE83-19EB-66D2-5DE226EA6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326319711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2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656" r:id="rId2"/>
    <p:sldLayoutId id="2147485848" r:id="rId3"/>
    <p:sldLayoutId id="2147485594" r:id="rId4"/>
    <p:sldLayoutId id="2147485688" r:id="rId5"/>
    <p:sldLayoutId id="2147485708" r:id="rId6"/>
    <p:sldLayoutId id="2147485707" r:id="rId7"/>
    <p:sldLayoutId id="2147485576" r:id="rId8"/>
    <p:sldLayoutId id="2147485578" r:id="rId9"/>
    <p:sldLayoutId id="2147485564" r:id="rId10"/>
    <p:sldLayoutId id="2147485566" r:id="rId11"/>
    <p:sldLayoutId id="2147485647" r:id="rId12"/>
    <p:sldLayoutId id="2147485567" r:id="rId13"/>
    <p:sldLayoutId id="2147485709" r:id="rId14"/>
    <p:sldLayoutId id="2147485727" r:id="rId15"/>
    <p:sldLayoutId id="2147485729" r:id="rId16"/>
    <p:sldLayoutId id="2147485572" r:id="rId17"/>
    <p:sldLayoutId id="2147485586" r:id="rId18"/>
    <p:sldLayoutId id="2147485706" r:id="rId19"/>
    <p:sldLayoutId id="2147485528" r:id="rId20"/>
    <p:sldLayoutId id="2147485534" r:id="rId21"/>
    <p:sldLayoutId id="2147485590" r:id="rId22"/>
    <p:sldLayoutId id="2147485582" r:id="rId23"/>
    <p:sldLayoutId id="2147485718" r:id="rId24"/>
    <p:sldLayoutId id="2147485598" r:id="rId25"/>
    <p:sldLayoutId id="2147485597" r:id="rId26"/>
    <p:sldLayoutId id="2147485507" r:id="rId27"/>
    <p:sldLayoutId id="2147485538" r:id="rId28"/>
    <p:sldLayoutId id="2147485539" r:id="rId29"/>
    <p:sldLayoutId id="2147485540" r:id="rId30"/>
    <p:sldLayoutId id="2147485702" r:id="rId31"/>
    <p:sldLayoutId id="2147485504" r:id="rId32"/>
    <p:sldLayoutId id="2147485730" r:id="rId33"/>
    <p:sldLayoutId id="2147485689" r:id="rId34"/>
    <p:sldLayoutId id="2147485698" r:id="rId35"/>
    <p:sldLayoutId id="2147485640" r:id="rId36"/>
    <p:sldLayoutId id="2147485600" r:id="rId37"/>
    <p:sldLayoutId id="2147485463" r:id="rId38"/>
    <p:sldLayoutId id="2147485655" r:id="rId39"/>
    <p:sldLayoutId id="2147485725" r:id="rId40"/>
    <p:sldLayoutId id="2147485722" r:id="rId41"/>
    <p:sldLayoutId id="2147485638" r:id="rId42"/>
    <p:sldLayoutId id="2147485735" r:id="rId43"/>
    <p:sldLayoutId id="2147485736" r:id="rId44"/>
    <p:sldLayoutId id="2147485737" r:id="rId45"/>
    <p:sldLayoutId id="2147485738" r:id="rId46"/>
    <p:sldLayoutId id="2147485739" r:id="rId47"/>
    <p:sldLayoutId id="2147485740" r:id="rId48"/>
    <p:sldLayoutId id="2147485849" r:id="rId49"/>
    <p:sldLayoutId id="2147485850" r:id="rId5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Relationship Id="rId4" Type="http://schemas.openxmlformats.org/officeDocument/2006/relationships/hyperlink" Target="https://aka.ms/get-dotnet-9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DC0B-2A1D-D265-C645-54C020A0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962" y="1106511"/>
            <a:ext cx="10221664" cy="4809009"/>
          </a:xfrm>
        </p:spPr>
        <p:txBody>
          <a:bodyPr/>
          <a:lstStyle/>
          <a:p>
            <a:r>
              <a:rPr lang="en-US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Running .NET Aspire on a  local Kubernetes Cluster</a:t>
            </a:r>
            <a:endParaRPr lang="en-US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DD712-F159-EBF5-F6F6-1AF98407E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4345640"/>
            <a:ext cx="5430837" cy="1366528"/>
          </a:xfrm>
        </p:spPr>
        <p:txBody>
          <a:bodyPr/>
          <a:lstStyle/>
          <a:p>
            <a:r>
              <a:rPr lang="en-US" sz="2400" dirty="0">
                <a:latin typeface="Open Sans"/>
                <a:ea typeface="Open Sans"/>
                <a:cs typeface="Open Sans"/>
              </a:rPr>
              <a:t>Jorge Arteiro</a:t>
            </a:r>
          </a:p>
          <a:p>
            <a:r>
              <a:rPr lang="en-US" dirty="0"/>
              <a:t>Cloud Native Developer Advocate at Microsoft</a:t>
            </a:r>
          </a:p>
          <a:p>
            <a:r>
              <a:rPr lang="en-US" dirty="0"/>
              <a:t>@JorgeArteiro</a:t>
            </a:r>
          </a:p>
          <a:p>
            <a:r>
              <a:rPr lang="en-US" dirty="0"/>
              <a:t>@AzureTar</a:t>
            </a:r>
          </a:p>
        </p:txBody>
      </p:sp>
      <p:pic>
        <p:nvPicPr>
          <p:cNvPr id="4" name="Picture 3" descr="See the source image">
            <a:extLst>
              <a:ext uri="{FF2B5EF4-FFF2-40B4-BE49-F238E27FC236}">
                <a16:creationId xmlns:a16="http://schemas.microsoft.com/office/drawing/2014/main" id="{54FE6995-C60F-DBC1-84BC-5A59F1E97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536" y="5072742"/>
            <a:ext cx="328305" cy="32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ee the source image">
            <a:extLst>
              <a:ext uri="{FF2B5EF4-FFF2-40B4-BE49-F238E27FC236}">
                <a16:creationId xmlns:a16="http://schemas.microsoft.com/office/drawing/2014/main" id="{E79CBBE3-45B5-2375-7F78-DFFD026AD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9975" y="5401047"/>
            <a:ext cx="350866" cy="350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E8BD4CB6-EE91-C9E9-AF88-CDF132CFB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436" y="5236894"/>
            <a:ext cx="1409392" cy="136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2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2EEAA-8623-0D7B-7F1F-1B083A4D3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61709-50B8-211B-8C77-181FC9D6E7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56611" y="2029110"/>
            <a:ext cx="3657839" cy="215444"/>
          </a:xfrm>
        </p:spPr>
        <p:txBody>
          <a:bodyPr/>
          <a:lstStyle/>
          <a:p>
            <a:r>
              <a:rPr lang="en-US" sz="1400" dirty="0"/>
              <a:t>aka.ms/</a:t>
            </a:r>
            <a:r>
              <a:rPr lang="en-US" sz="1400" dirty="0" err="1"/>
              <a:t>letslearn</a:t>
            </a:r>
            <a:r>
              <a:rPr lang="en-US" sz="1400" dirty="0"/>
              <a:t>/dotnet/aspire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1A49F-C841-5C9E-309A-C5068F67B1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156611" y="2356958"/>
            <a:ext cx="3657839" cy="184666"/>
          </a:xfrm>
        </p:spPr>
        <p:txBody>
          <a:bodyPr/>
          <a:lstStyle/>
          <a:p>
            <a:r>
              <a:rPr lang="en-US" sz="1200" dirty="0"/>
              <a:t>Aspire Learning Resources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CD92C8-600C-58E8-218D-F340F78D50D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56611" y="3203138"/>
            <a:ext cx="3657839" cy="215444"/>
          </a:xfrm>
        </p:spPr>
        <p:txBody>
          <a:bodyPr/>
          <a:lstStyle/>
          <a:p>
            <a:r>
              <a:rPr lang="en-US" sz="1400" dirty="0"/>
              <a:t>aka.ms/dotnet-aspire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518EB9-5717-A70E-895C-D7E0EE709A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156611" y="3530986"/>
            <a:ext cx="3657839" cy="184666"/>
          </a:xfrm>
        </p:spPr>
        <p:txBody>
          <a:bodyPr/>
          <a:lstStyle/>
          <a:p>
            <a:r>
              <a:rPr lang="en-US" sz="1200" dirty="0"/>
              <a:t>Documentation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DDF36C-5459-E530-710F-FE8A41E6601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56611" y="4377167"/>
            <a:ext cx="3657839" cy="215444"/>
          </a:xfr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sz="1400" dirty="0"/>
              <a:t>aka.ms/adopt/containers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1A1783A-EADD-1DD8-BBD1-9363FEC185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156611" y="4705015"/>
            <a:ext cx="3657839" cy="184666"/>
          </a:xfr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sz="1200" dirty="0"/>
              <a:t>Container Adoption Best Practices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39BC84-0055-63B8-7DE2-E97C1EAF41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156611" y="5554803"/>
            <a:ext cx="3657839" cy="215444"/>
          </a:xfrm>
        </p:spPr>
        <p:txBody>
          <a:bodyPr/>
          <a:lstStyle/>
          <a:p>
            <a:r>
              <a:rPr lang="en-US" sz="1400" dirty="0"/>
              <a:t>aka.ms/</a:t>
            </a:r>
            <a:r>
              <a:rPr lang="en-US" sz="1400" dirty="0" err="1"/>
              <a:t>LearnKubernetes</a:t>
            </a:r>
            <a:endParaRPr lang="en-US" sz="14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27EC610-2D68-33D1-DDB4-1672C9C730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156611" y="5882651"/>
            <a:ext cx="3657839" cy="184666"/>
          </a:xfrm>
        </p:spPr>
        <p:txBody>
          <a:bodyPr/>
          <a:lstStyle/>
          <a:p>
            <a:r>
              <a:rPr lang="en-US" sz="1200" dirty="0"/>
              <a:t>Learning Path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F97242-44E5-B651-828F-4819A20FC2B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687048" y="2029110"/>
            <a:ext cx="3657839" cy="215444"/>
          </a:xfrm>
        </p:spPr>
        <p:txBody>
          <a:bodyPr/>
          <a:lstStyle/>
          <a:p>
            <a:r>
              <a:rPr lang="en-US" sz="1400" dirty="0"/>
              <a:t>aka.ms/aspire/videos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E8EC74-055C-4813-B2B6-16756E42E8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687048" y="2356958"/>
            <a:ext cx="3657839" cy="184666"/>
          </a:xfrm>
        </p:spPr>
        <p:txBody>
          <a:bodyPr/>
          <a:lstStyle/>
          <a:p>
            <a:r>
              <a:rPr lang="en-US" sz="1200" dirty="0"/>
              <a:t>.NET Aspire Videos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0EC5EC4-1992-286E-7EA3-D57DA038AEC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87048" y="3203138"/>
            <a:ext cx="3657839" cy="215444"/>
          </a:xfrm>
        </p:spPr>
        <p:txBody>
          <a:bodyPr/>
          <a:lstStyle/>
          <a:p>
            <a:r>
              <a:rPr lang="en-US" sz="1400" dirty="0"/>
              <a:t>Github.com/dotnet/aspire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98B675-2687-FB6E-A269-4D68C70E927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87048" y="3530986"/>
            <a:ext cx="3657839" cy="184666"/>
          </a:xfrm>
        </p:spPr>
        <p:txBody>
          <a:bodyPr/>
          <a:lstStyle/>
          <a:p>
            <a:r>
              <a:rPr lang="en-US" sz="1200" dirty="0"/>
              <a:t>GitHub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7A820E-B343-3A3C-F7E3-5CC98D4994A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687048" y="4377167"/>
            <a:ext cx="3657839" cy="215444"/>
          </a:xfrm>
        </p:spPr>
        <p:txBody>
          <a:bodyPr/>
          <a:lstStyle/>
          <a:p>
            <a:r>
              <a:rPr lang="en-US" sz="1400" dirty="0"/>
              <a:t>aka.ms/K8sonAzure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C10A031-B230-7692-C3DD-7CECF003D5D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687048" y="4705015"/>
            <a:ext cx="3657839" cy="184666"/>
          </a:xfrm>
        </p:spPr>
        <p:txBody>
          <a:bodyPr/>
          <a:lstStyle/>
          <a:p>
            <a:r>
              <a:rPr lang="en-US" sz="1200" dirty="0"/>
              <a:t>Kubernetes on Azure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A6A908D-DB6A-0E87-9502-48438503A90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87048" y="5554802"/>
            <a:ext cx="3657839" cy="215444"/>
          </a:xfrm>
        </p:spPr>
        <p:txBody>
          <a:bodyPr/>
          <a:lstStyle/>
          <a:p>
            <a:r>
              <a:rPr lang="en-US" sz="1400" dirty="0"/>
              <a:t>aka.ms/k8sLearning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77E2897-E67E-3490-CE4B-C8167CDE4E4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87048" y="5882650"/>
            <a:ext cx="3657839" cy="184666"/>
          </a:xfrm>
        </p:spPr>
        <p:txBody>
          <a:bodyPr/>
          <a:lstStyle/>
          <a:p>
            <a:r>
              <a:rPr lang="en-US" sz="1200" dirty="0"/>
              <a:t>What is Kubernetes</a:t>
            </a:r>
          </a:p>
        </p:txBody>
      </p:sp>
    </p:spTree>
    <p:extLst>
      <p:ext uri="{BB962C8B-B14F-4D97-AF65-F5344CB8AC3E}">
        <p14:creationId xmlns:p14="http://schemas.microsoft.com/office/powerpoint/2010/main" val="220333387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EE78-38EB-D916-D788-C806908B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6387425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857D6CC-9975-053F-4865-1F0248A11E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2613" y="3182779"/>
            <a:ext cx="3613209" cy="615553"/>
          </a:xfrm>
        </p:spPr>
        <p:txBody>
          <a:bodyPr/>
          <a:lstStyle/>
          <a:p>
            <a:pPr algn="ctr"/>
            <a:r>
              <a:rPr lang="en-US" sz="4000">
                <a:solidFill>
                  <a:schemeClr val="accent2"/>
                </a:solidFill>
              </a:rPr>
              <a:t>Agenda</a:t>
            </a:r>
            <a:endParaRPr lang="en-US" sz="3600">
              <a:solidFill>
                <a:schemeClr val="accent2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AA24A73-47AF-075F-FC84-C29CBD5D868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39468" y="1090741"/>
            <a:ext cx="6241942" cy="553998"/>
          </a:xfrm>
        </p:spPr>
        <p:txBody>
          <a:bodyPr/>
          <a:lstStyle/>
          <a:p>
            <a:r>
              <a:rPr lang="en-US" b="1" dirty="0"/>
              <a:t>Local Kubernetes vs AKS - Azure Kubernetes Services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5F431764-DDE2-38F6-B4F4-7C878AAE5AE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039468" y="1857141"/>
            <a:ext cx="5491613" cy="276999"/>
          </a:xfrm>
        </p:spPr>
        <p:txBody>
          <a:bodyPr/>
          <a:lstStyle/>
          <a:p>
            <a:r>
              <a:rPr lang="en-US" b="1" dirty="0"/>
              <a:t>My Local Dev Environment &amp; Tools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620EBAC-EB17-B79B-729E-BFB7E5165AE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039469" y="2623541"/>
            <a:ext cx="5173276" cy="276999"/>
          </a:xfrm>
        </p:spPr>
        <p:txBody>
          <a:bodyPr/>
          <a:lstStyle/>
          <a:p>
            <a:r>
              <a:rPr lang="en-US" b="1" dirty="0"/>
              <a:t>Demo – Create local Kind cluster 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5B6282BC-C5F3-C85A-FEA2-55E7C0957785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039469" y="3389941"/>
            <a:ext cx="5173276" cy="276999"/>
          </a:xfrm>
        </p:spPr>
        <p:txBody>
          <a:bodyPr/>
          <a:lstStyle/>
          <a:p>
            <a:r>
              <a:rPr lang="en-US" b="1" dirty="0"/>
              <a:t>Demo – Generating Kubernetes Manifests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7EEC9249-8A66-2A6E-0C9E-92F33E1BAC9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039469" y="4156341"/>
            <a:ext cx="5173276" cy="276999"/>
          </a:xfrm>
        </p:spPr>
        <p:txBody>
          <a:bodyPr/>
          <a:lstStyle/>
          <a:p>
            <a:r>
              <a:rPr lang="en-US" b="1" dirty="0"/>
              <a:t>Demo – Deploying to your local cluster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8FB4C79-885B-9D6D-9D77-690AA461CD0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039468" y="4922743"/>
            <a:ext cx="6486024" cy="276999"/>
          </a:xfrm>
        </p:spPr>
        <p:txBody>
          <a:bodyPr/>
          <a:lstStyle/>
          <a:p>
            <a:r>
              <a:rPr lang="en-US" b="1" dirty="0"/>
              <a:t>Demo – Debugging using local Kind Cluster and </a:t>
            </a:r>
            <a:r>
              <a:rPr lang="en-US" b="1" dirty="0" err="1"/>
              <a:t>Mirrord</a:t>
            </a:r>
            <a:r>
              <a:rPr lang="en-US" b="1" dirty="0"/>
              <a:t> </a:t>
            </a:r>
          </a:p>
        </p:txBody>
      </p:sp>
      <p:sp>
        <p:nvSpPr>
          <p:cNvPr id="2" name="Text Placeholder 39">
            <a:extLst>
              <a:ext uri="{FF2B5EF4-FFF2-40B4-BE49-F238E27FC236}">
                <a16:creationId xmlns:a16="http://schemas.microsoft.com/office/drawing/2014/main" id="{771FE086-108B-CC08-5B0F-4D664AD9B83F}"/>
              </a:ext>
            </a:extLst>
          </p:cNvPr>
          <p:cNvSpPr txBox="1">
            <a:spLocks/>
          </p:cNvSpPr>
          <p:nvPr/>
        </p:nvSpPr>
        <p:spPr>
          <a:xfrm>
            <a:off x="5039468" y="5689143"/>
            <a:ext cx="6486024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8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257151679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ED2E8-18BC-B6D5-513D-76CCF307C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Local Kubernetes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A0E629C7-1D3E-C336-5806-B42F47CAA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679" y="367711"/>
            <a:ext cx="2297524" cy="1525206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793DD93-37D7-3D70-6852-1F2FA83F1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837" y="1877981"/>
            <a:ext cx="3027366" cy="1236895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E5D6B449-F906-76CF-0B5E-70DAB96A6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953" y="367711"/>
            <a:ext cx="2197054" cy="886838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7D55DDA6-8676-8786-69EF-8D6A9D6347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10" y="664560"/>
            <a:ext cx="2506435" cy="2140913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2A15A2C8-0C33-1695-E10F-C58115ED13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852" y="2412207"/>
            <a:ext cx="2290296" cy="1463723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5A36DBD6-3458-B971-83E7-E4E5B66682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114" y="4477161"/>
            <a:ext cx="1499242" cy="1453811"/>
          </a:xfrm>
          <a:prstGeom prst="rect">
            <a:avLst/>
          </a:prstGeom>
        </p:spPr>
      </p:pic>
      <p:pic>
        <p:nvPicPr>
          <p:cNvPr id="12" name="Picture 11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A5C9C490-0B28-07D5-F94F-A27CCA001F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2837" y="3818403"/>
            <a:ext cx="3027366" cy="213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9094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55470E-92C0-42B0-891E-A67715BDA3D5}"/>
              </a:ext>
            </a:extLst>
          </p:cNvPr>
          <p:cNvSpPr txBox="1">
            <a:spLocks/>
          </p:cNvSpPr>
          <p:nvPr/>
        </p:nvSpPr>
        <p:spPr>
          <a:xfrm>
            <a:off x="496744" y="419529"/>
            <a:ext cx="11423113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defTabSz="932742">
              <a:lnSpc>
                <a:spcPct val="100000"/>
              </a:lnSpc>
              <a:spcBef>
                <a:spcPct val="0"/>
              </a:spcBef>
              <a:buNone/>
              <a:defRPr sz="4000" b="1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Kubernetes Resources – </a:t>
            </a:r>
            <a:r>
              <a:rPr lang="en-US" sz="3200" dirty="0"/>
              <a:t>Applying </a:t>
            </a:r>
            <a:r>
              <a:rPr lang="en-US" sz="3200" dirty="0" err="1"/>
              <a:t>yaml</a:t>
            </a:r>
            <a:r>
              <a:rPr lang="en-US" sz="3200" dirty="0"/>
              <a:t> manifests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C94265C-0839-4342-9EB4-6A39FF9FA0CC}"/>
              </a:ext>
            </a:extLst>
          </p:cNvPr>
          <p:cNvGrpSpPr/>
          <p:nvPr/>
        </p:nvGrpSpPr>
        <p:grpSpPr>
          <a:xfrm>
            <a:off x="531293" y="1486174"/>
            <a:ext cx="10900293" cy="4950119"/>
            <a:chOff x="227958" y="1216286"/>
            <a:chExt cx="13205653" cy="463798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DBA973F-872E-4B83-A2CA-7441467F528F}"/>
                </a:ext>
              </a:extLst>
            </p:cNvPr>
            <p:cNvSpPr txBox="1"/>
            <p:nvPr/>
          </p:nvSpPr>
          <p:spPr>
            <a:xfrm>
              <a:off x="9162025" y="1227123"/>
              <a:ext cx="4271586" cy="10553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146284" tIns="143346" rIns="146284" bIns="143346" rtlCol="0" anchor="ctr" anchorCtr="0">
              <a:noAutofit/>
            </a:bodyPr>
            <a:lstStyle/>
            <a:p>
              <a:pPr algn="ctr" defTabSz="913841">
                <a:defRPr/>
              </a:pPr>
              <a:r>
                <a:rPr lang="en-US" sz="2600" kern="0" dirty="0">
                  <a:latin typeface="Segoe UI"/>
                  <a:cs typeface="Segoe UI Semilight" panose="020B0402040204020203" pitchFamily="34" charset="0"/>
                </a:rPr>
                <a:t>pod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6E74F88-A892-48CC-8459-6CD68AD433AA}"/>
                </a:ext>
              </a:extLst>
            </p:cNvPr>
            <p:cNvSpPr txBox="1"/>
            <p:nvPr/>
          </p:nvSpPr>
          <p:spPr>
            <a:xfrm>
              <a:off x="227961" y="2411181"/>
              <a:ext cx="4271586" cy="10553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146284" tIns="143346" rIns="146284" bIns="143346" rtlCol="0" anchor="ctr" anchorCtr="0">
              <a:noAutofit/>
            </a:bodyPr>
            <a:lstStyle/>
            <a:p>
              <a:pPr algn="ctr" defTabSz="913841">
                <a:defRPr/>
              </a:pPr>
              <a:r>
                <a:rPr lang="en-US" sz="2600" kern="0">
                  <a:latin typeface="Segoe UI"/>
                  <a:cs typeface="Segoe UI Semilight" panose="020B0402040204020203" pitchFamily="34" charset="0"/>
                </a:rPr>
                <a:t>service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DE1685-95AD-4F6B-B6BA-926802C5AE68}"/>
                </a:ext>
              </a:extLst>
            </p:cNvPr>
            <p:cNvSpPr txBox="1"/>
            <p:nvPr/>
          </p:nvSpPr>
          <p:spPr>
            <a:xfrm>
              <a:off x="4694993" y="1216288"/>
              <a:ext cx="4271586" cy="10553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146284" tIns="143346" rIns="146284" bIns="143346" rtlCol="0" anchor="ctr" anchorCtr="0">
              <a:noAutofit/>
            </a:bodyPr>
            <a:lstStyle/>
            <a:p>
              <a:pPr algn="ctr" defTabSz="913841">
                <a:defRPr/>
              </a:pPr>
              <a:r>
                <a:rPr lang="en-US" sz="2600" kern="0" dirty="0">
                  <a:latin typeface="Segoe UI"/>
                  <a:cs typeface="Segoe UI Semilight" panose="020B0402040204020203" pitchFamily="34" charset="0"/>
                </a:rPr>
                <a:t>deployment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420B98-52C7-455C-AF0E-34847B8C84FF}"/>
                </a:ext>
              </a:extLst>
            </p:cNvPr>
            <p:cNvSpPr txBox="1"/>
            <p:nvPr/>
          </p:nvSpPr>
          <p:spPr>
            <a:xfrm>
              <a:off x="9162025" y="2411181"/>
              <a:ext cx="4271586" cy="10553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146284" tIns="143346" rIns="146284" bIns="143346" rtlCol="0" anchor="ctr" anchorCtr="0">
              <a:noAutofit/>
            </a:bodyPr>
            <a:lstStyle/>
            <a:p>
              <a:pPr algn="ctr" defTabSz="913841">
                <a:defRPr/>
              </a:pPr>
              <a:r>
                <a:rPr lang="en-US" sz="2600" kern="0">
                  <a:latin typeface="Segoe UI"/>
                  <a:cs typeface="Segoe UI Semilight" panose="020B0402040204020203" pitchFamily="34" charset="0"/>
                </a:rPr>
                <a:t>volumes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B068FE-CEA5-4C7B-B82A-2CF7FFC47457}"/>
                </a:ext>
              </a:extLst>
            </p:cNvPr>
            <p:cNvSpPr txBox="1"/>
            <p:nvPr/>
          </p:nvSpPr>
          <p:spPr>
            <a:xfrm>
              <a:off x="227961" y="3606074"/>
              <a:ext cx="4271586" cy="10553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146284" tIns="143346" rIns="146284" bIns="143346" rtlCol="0" anchor="ctr" anchorCtr="0">
              <a:noAutofit/>
            </a:bodyPr>
            <a:lstStyle/>
            <a:p>
              <a:pPr algn="ctr" defTabSz="913841">
                <a:defRPr/>
              </a:pPr>
              <a:r>
                <a:rPr lang="en-US" sz="2600" kern="0">
                  <a:latin typeface="Segoe UI"/>
                  <a:cs typeface="Segoe UI Semilight" panose="020B0402040204020203" pitchFamily="34" charset="0"/>
                </a:rPr>
                <a:t>ingress</a:t>
              </a:r>
              <a:endParaRPr lang="en-US" sz="2600" kern="0" err="1">
                <a:latin typeface="Segoe UI"/>
                <a:cs typeface="Segoe UI Semilight" panose="020B0402040204020203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1169D8B-691D-4095-A804-03437E06FC28}"/>
                </a:ext>
              </a:extLst>
            </p:cNvPr>
            <p:cNvSpPr txBox="1"/>
            <p:nvPr/>
          </p:nvSpPr>
          <p:spPr>
            <a:xfrm>
              <a:off x="4701402" y="4798924"/>
              <a:ext cx="4271586" cy="10553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146284" tIns="143346" rIns="146284" bIns="143346" rtlCol="0" anchor="ctr" anchorCtr="0">
              <a:noAutofit/>
            </a:bodyPr>
            <a:lstStyle/>
            <a:p>
              <a:pPr algn="ctr" defTabSz="913841">
                <a:defRPr/>
              </a:pPr>
              <a:r>
                <a:rPr lang="en-US" sz="2600" kern="0">
                  <a:latin typeface="Segoe UI"/>
                  <a:cs typeface="Segoe UI Semilight" panose="020B0402040204020203" pitchFamily="34" charset="0"/>
                </a:rPr>
                <a:t>D</a:t>
              </a:r>
              <a:r>
                <a:rPr lang="en-US" sz="2600" kern="0" err="1">
                  <a:latin typeface="Segoe UI"/>
                  <a:cs typeface="Segoe UI Semilight" panose="020B0402040204020203" pitchFamily="34" charset="0"/>
                </a:rPr>
                <a:t>aemonSet</a:t>
              </a:r>
              <a:endParaRPr lang="en-US" sz="2600" kern="0">
                <a:latin typeface="Segoe UI"/>
                <a:cs typeface="Segoe UI Semilight" panose="020B0402040204020203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2F8EAC-BEEA-4360-80D1-77CE1278A202}"/>
                </a:ext>
              </a:extLst>
            </p:cNvPr>
            <p:cNvSpPr txBox="1"/>
            <p:nvPr/>
          </p:nvSpPr>
          <p:spPr>
            <a:xfrm>
              <a:off x="227958" y="1216286"/>
              <a:ext cx="4271586" cy="10553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146284" tIns="143346" rIns="146284" bIns="143346" rtlCol="0" anchor="ctr" anchorCtr="0">
              <a:noAutofit/>
            </a:bodyPr>
            <a:lstStyle/>
            <a:p>
              <a:pPr algn="ctr" defTabSz="913841">
                <a:defRPr/>
              </a:pPr>
              <a:r>
                <a:rPr lang="en-US" sz="2600" kern="0" dirty="0">
                  <a:latin typeface="Segoe UI"/>
                  <a:cs typeface="Segoe UI Semilight" panose="020B0402040204020203" pitchFamily="34" charset="0"/>
                </a:rPr>
                <a:t>namespace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CAD92E-37A9-4548-B2DB-486F8D9D2EA7}"/>
                </a:ext>
              </a:extLst>
            </p:cNvPr>
            <p:cNvSpPr txBox="1"/>
            <p:nvPr/>
          </p:nvSpPr>
          <p:spPr>
            <a:xfrm>
              <a:off x="4694993" y="3606073"/>
              <a:ext cx="4271586" cy="10553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wrap="square" lIns="146284" tIns="143346" rIns="146284" bIns="143346" rtlCol="0" anchor="ctr" anchorCtr="0">
              <a:noAutofit/>
            </a:bodyPr>
            <a:lstStyle/>
            <a:p>
              <a:pPr algn="ctr" defTabSz="913841">
                <a:defRPr/>
              </a:pPr>
              <a:r>
                <a:rPr lang="en-US" sz="2600" kern="0">
                  <a:latin typeface="Segoe UI"/>
                  <a:cs typeface="Segoe UI Semilight" panose="020B0402040204020203" pitchFamily="34" charset="0"/>
                </a:rPr>
                <a:t>secret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6017A17-5D0A-4583-9B7A-0695EE63C708}"/>
              </a:ext>
            </a:extLst>
          </p:cNvPr>
          <p:cNvSpPr txBox="1"/>
          <p:nvPr/>
        </p:nvSpPr>
        <p:spPr>
          <a:xfrm>
            <a:off x="531293" y="5312098"/>
            <a:ext cx="3525880" cy="112637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txBody>
          <a:bodyPr wrap="square" lIns="146284" tIns="143346" rIns="146284" bIns="143346" rtlCol="0" anchor="ctr" anchorCtr="0">
            <a:noAutofit/>
          </a:bodyPr>
          <a:lstStyle/>
          <a:p>
            <a:pPr algn="ctr" defTabSz="913841">
              <a:defRPr/>
            </a:pPr>
            <a:r>
              <a:rPr lang="en-US" sz="2600" kern="0" err="1">
                <a:latin typeface="Segoe UI"/>
                <a:cs typeface="Segoe UI Semilight" panose="020B0402040204020203" pitchFamily="34" charset="0"/>
              </a:rPr>
              <a:t>StatefulSet</a:t>
            </a:r>
            <a:endParaRPr lang="en-US" sz="2600" kern="0">
              <a:latin typeface="Segoe UI"/>
              <a:cs typeface="Segoe UI Semilight" panose="020B04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3FF523-90C4-49EC-82A9-DDFEB76145E8}"/>
              </a:ext>
            </a:extLst>
          </p:cNvPr>
          <p:cNvSpPr txBox="1"/>
          <p:nvPr/>
        </p:nvSpPr>
        <p:spPr>
          <a:xfrm>
            <a:off x="4203871" y="2763662"/>
            <a:ext cx="3525880" cy="112637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txBody>
          <a:bodyPr wrap="square" lIns="146284" tIns="143346" rIns="146284" bIns="143346" rtlCol="0" anchor="ctr" anchorCtr="0">
            <a:noAutofit/>
          </a:bodyPr>
          <a:lstStyle/>
          <a:p>
            <a:pPr algn="ctr" defTabSz="913841">
              <a:defRPr/>
            </a:pPr>
            <a:r>
              <a:rPr lang="en-US" sz="2600" kern="0" err="1">
                <a:latin typeface="Segoe UI"/>
                <a:cs typeface="Segoe UI Semilight" panose="020B0402040204020203" pitchFamily="34" charset="0"/>
              </a:rPr>
              <a:t>ReplicaSet</a:t>
            </a:r>
            <a:endParaRPr lang="en-US" sz="2600" kern="0">
              <a:latin typeface="Segoe UI"/>
              <a:cs typeface="Segoe UI Semilight" panose="020B04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11621D-BAA0-4B4A-A662-3C3604F1A4ED}"/>
              </a:ext>
            </a:extLst>
          </p:cNvPr>
          <p:cNvSpPr txBox="1"/>
          <p:nvPr/>
        </p:nvSpPr>
        <p:spPr>
          <a:xfrm>
            <a:off x="7916289" y="5288969"/>
            <a:ext cx="3525880" cy="112637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txBody>
          <a:bodyPr wrap="square" lIns="146284" tIns="143346" rIns="146284" bIns="143346" rtlCol="0" anchor="ctr" anchorCtr="0">
            <a:noAutofit/>
          </a:bodyPr>
          <a:lstStyle/>
          <a:p>
            <a:pPr algn="ctr" defTabSz="913841">
              <a:defRPr/>
            </a:pPr>
            <a:r>
              <a:rPr lang="en-US" sz="2600" kern="0">
                <a:latin typeface="Segoe UI"/>
                <a:cs typeface="Segoe UI Semilight" panose="020B0402040204020203" pitchFamily="34" charset="0"/>
              </a:rPr>
              <a:t>jobs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78E417-5FB6-4E5B-9E05-0D52B17ADC41}"/>
              </a:ext>
            </a:extLst>
          </p:cNvPr>
          <p:cNvSpPr txBox="1"/>
          <p:nvPr/>
        </p:nvSpPr>
        <p:spPr>
          <a:xfrm>
            <a:off x="7905706" y="4025226"/>
            <a:ext cx="3525880" cy="112637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txBody>
          <a:bodyPr wrap="square" lIns="146284" tIns="143346" rIns="146284" bIns="143346" rtlCol="0" anchor="ctr" anchorCtr="0">
            <a:noAutofit/>
          </a:bodyPr>
          <a:lstStyle/>
          <a:p>
            <a:pPr algn="ctr" defTabSz="913841">
              <a:defRPr/>
            </a:pPr>
            <a:r>
              <a:rPr lang="en-US" sz="2600" kern="0" dirty="0">
                <a:latin typeface="Segoe UI"/>
                <a:cs typeface="Segoe UI Semilight" panose="020B0402040204020203" pitchFamily="34" charset="0"/>
              </a:rPr>
              <a:t>config-map</a:t>
            </a:r>
          </a:p>
        </p:txBody>
      </p:sp>
    </p:spTree>
    <p:extLst>
      <p:ext uri="{BB962C8B-B14F-4D97-AF65-F5344CB8AC3E}">
        <p14:creationId xmlns:p14="http://schemas.microsoft.com/office/powerpoint/2010/main" val="1002770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25AF624B-C6B7-3C02-C56E-5D52F7406DF0}"/>
              </a:ext>
            </a:extLst>
          </p:cNvPr>
          <p:cNvSpPr txBox="1">
            <a:spLocks/>
          </p:cNvSpPr>
          <p:nvPr/>
        </p:nvSpPr>
        <p:spPr>
          <a:xfrm>
            <a:off x="570676" y="422028"/>
            <a:ext cx="1101852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Kubernetes Cluster </a:t>
            </a:r>
          </a:p>
        </p:txBody>
      </p:sp>
      <p:pic>
        <p:nvPicPr>
          <p:cNvPr id="6" name="Picture 5" descr="A diagram of a computer&#10;&#10;Description automatically generated">
            <a:extLst>
              <a:ext uri="{FF2B5EF4-FFF2-40B4-BE49-F238E27FC236}">
                <a16:creationId xmlns:a16="http://schemas.microsoft.com/office/drawing/2014/main" id="{FFB06B07-B39D-BA0F-2F1B-82A35F85F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75" y="1606629"/>
            <a:ext cx="11163091" cy="384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3460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7723FA5-0F9E-5CC6-BE60-567BB941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882518" y="731801"/>
            <a:ext cx="6182770" cy="228251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noFill/>
          </a:ln>
          <a:effectLst>
            <a:outerShdw blurRad="101600" dist="76200" dir="2700000" algn="tl" rotWithShape="0">
              <a:srgbClr val="562920">
                <a:alpha val="14902"/>
              </a:srgbClr>
            </a:outerShdw>
          </a:effectLst>
        </p:spPr>
        <p:txBody>
          <a:bodyPr wrap="square" lIns="0" tIns="45714" rIns="0" bIns="45714" anchor="b" anchorCtr="0">
            <a:spAutoFit/>
          </a:bodyPr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948" b="1" i="0" u="none" strike="noStrike" kern="0" cap="none" spc="-75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 panose="020B0502040204020203" pitchFamily="34" charset="0"/>
              <a:ea typeface="+mn-ea"/>
              <a:cs typeface="Segoe UI Semibold" panose="020B0502040204020203" pitchFamily="34" charset="0"/>
            </a:endParaRPr>
          </a:p>
        </p:txBody>
      </p:sp>
      <p:pic>
        <p:nvPicPr>
          <p:cNvPr id="5" name="Picture 4" descr=".NET Aspire logo">
            <a:extLst>
              <a:ext uri="{FF2B5EF4-FFF2-40B4-BE49-F238E27FC236}">
                <a16:creationId xmlns:a16="http://schemas.microsoft.com/office/drawing/2014/main" id="{EDE4B226-BF59-DD80-B46D-B38CFE82BB1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4758" y="960264"/>
            <a:ext cx="5425204" cy="145688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6F0696DA-AD91-A9CC-C02C-2715E0DD8C45}"/>
              </a:ext>
            </a:extLst>
          </p:cNvPr>
          <p:cNvSpPr txBox="1"/>
          <p:nvPr/>
        </p:nvSpPr>
        <p:spPr>
          <a:xfrm>
            <a:off x="2237682" y="3428939"/>
            <a:ext cx="3736222" cy="60589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noFill/>
          </a:ln>
          <a:effectLst>
            <a:outerShdw blurRad="101600" dist="76200" dir="2700000" algn="tl" rotWithShape="0">
              <a:srgbClr val="562920">
                <a:alpha val="14902"/>
              </a:srgbClr>
            </a:outerShdw>
          </a:effectLst>
        </p:spPr>
        <p:txBody>
          <a:bodyPr wrap="square" lIns="0" tIns="45714" rIns="0" bIns="45714" anchor="b" anchorCtr="0">
            <a:spAutoFit/>
          </a:bodyPr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0" cap="none" spc="-7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Smart Defaults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DDFFCEE-376A-7227-C67A-E7F8E9C0343A}"/>
              </a:ext>
            </a:extLst>
          </p:cNvPr>
          <p:cNvSpPr txBox="1"/>
          <p:nvPr/>
        </p:nvSpPr>
        <p:spPr>
          <a:xfrm>
            <a:off x="6287359" y="3428939"/>
            <a:ext cx="3736223" cy="60589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noFill/>
          </a:ln>
          <a:effectLst>
            <a:outerShdw blurRad="101600" dist="76200" dir="2700000" algn="tl" rotWithShape="0">
              <a:srgbClr val="562920">
                <a:alpha val="14902"/>
              </a:srgbClr>
            </a:outerShdw>
          </a:effectLst>
        </p:spPr>
        <p:txBody>
          <a:bodyPr wrap="square" lIns="0" tIns="45714" rIns="0" bIns="45714" anchor="b" anchorCtr="0">
            <a:spAutoFit/>
          </a:bodyPr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0" cap="none" spc="-7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Developer Dashboard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EAECDA8-2113-EF21-90C4-37414A2EB1C2}"/>
              </a:ext>
            </a:extLst>
          </p:cNvPr>
          <p:cNvSpPr txBox="1"/>
          <p:nvPr/>
        </p:nvSpPr>
        <p:spPr>
          <a:xfrm>
            <a:off x="2237682" y="4276415"/>
            <a:ext cx="3736222" cy="60589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noFill/>
          </a:ln>
          <a:effectLst>
            <a:outerShdw blurRad="101600" dist="76200" dir="2700000" algn="tl" rotWithShape="0">
              <a:srgbClr val="562920">
                <a:alpha val="14902"/>
              </a:srgbClr>
            </a:outerShdw>
          </a:effectLst>
        </p:spPr>
        <p:txBody>
          <a:bodyPr wrap="square" lIns="0" tIns="45714" rIns="0" bIns="45714" anchor="b" anchorCtr="0">
            <a:spAutoFit/>
          </a:bodyPr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0" cap="none" spc="-7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Orchestration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AE55DF2-574F-2C71-6B87-4E7A8FA65F6E}"/>
              </a:ext>
            </a:extLst>
          </p:cNvPr>
          <p:cNvSpPr txBox="1"/>
          <p:nvPr/>
        </p:nvSpPr>
        <p:spPr>
          <a:xfrm>
            <a:off x="6287360" y="4276415"/>
            <a:ext cx="3736222" cy="60589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noFill/>
          </a:ln>
          <a:effectLst>
            <a:outerShdw blurRad="101600" dist="76200" dir="2700000" algn="tl" rotWithShape="0">
              <a:srgbClr val="562920">
                <a:alpha val="14902"/>
              </a:srgbClr>
            </a:outerShdw>
          </a:effectLst>
        </p:spPr>
        <p:txBody>
          <a:bodyPr wrap="square" lIns="0" tIns="45714" rIns="0" bIns="45714" anchor="b" anchorCtr="0">
            <a:spAutoFit/>
          </a:bodyPr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0" cap="none" spc="-7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Service Discovery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2849DE-C5CF-4C8F-35B8-14ACC7AD892D}"/>
              </a:ext>
            </a:extLst>
          </p:cNvPr>
          <p:cNvSpPr txBox="1"/>
          <p:nvPr/>
        </p:nvSpPr>
        <p:spPr>
          <a:xfrm>
            <a:off x="2121418" y="2233266"/>
            <a:ext cx="7949165" cy="954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8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cloud ready stack for building observable,</a:t>
            </a:r>
            <a:br>
              <a:rPr kumimoji="0" lang="en-US" sz="2000" b="1" i="0" u="none" strike="noStrike" kern="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en-US" sz="2000" b="1" i="0" u="none" strike="noStrike" kern="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production ready, distributed applications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B1DB59E-D497-2683-30BD-1600A87AC873}"/>
              </a:ext>
            </a:extLst>
          </p:cNvPr>
          <p:cNvSpPr txBox="1"/>
          <p:nvPr/>
        </p:nvSpPr>
        <p:spPr>
          <a:xfrm>
            <a:off x="6287360" y="5123891"/>
            <a:ext cx="3736222" cy="60589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noFill/>
          </a:ln>
          <a:effectLst>
            <a:outerShdw blurRad="101600" dist="76200" dir="2700000" algn="tl" rotWithShape="0">
              <a:srgbClr val="562920">
                <a:alpha val="14902"/>
              </a:srgbClr>
            </a:outerShdw>
          </a:effectLst>
        </p:spPr>
        <p:txBody>
          <a:bodyPr wrap="square" lIns="0" tIns="45714" rIns="0" bIns="45714" anchor="b" anchorCtr="0">
            <a:spAutoFit/>
          </a:bodyPr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0" cap="none" spc="-7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Deployment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8F07D5-626B-DDA9-CD00-771AC86161F3}"/>
              </a:ext>
            </a:extLst>
          </p:cNvPr>
          <p:cNvSpPr txBox="1"/>
          <p:nvPr/>
        </p:nvSpPr>
        <p:spPr>
          <a:xfrm>
            <a:off x="2237682" y="5123891"/>
            <a:ext cx="3736222" cy="60589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noFill/>
          </a:ln>
          <a:effectLst>
            <a:outerShdw blurRad="101600" dist="76200" dir="2700000" algn="tl" rotWithShape="0">
              <a:srgbClr val="562920">
                <a:alpha val="14902"/>
              </a:srgbClr>
            </a:outerShdw>
          </a:effectLst>
        </p:spPr>
        <p:txBody>
          <a:bodyPr wrap="square" lIns="0" tIns="45714" rIns="0" bIns="45714" anchor="b" anchorCtr="0">
            <a:spAutoFit/>
          </a:bodyPr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Integrations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F271A9-7C93-DF3F-4614-C2662CF1B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.NET Aspire Includes…</a:t>
            </a:r>
          </a:p>
        </p:txBody>
      </p:sp>
    </p:spTree>
    <p:extLst>
      <p:ext uri="{BB962C8B-B14F-4D97-AF65-F5344CB8AC3E}">
        <p14:creationId xmlns:p14="http://schemas.microsoft.com/office/powerpoint/2010/main" val="53846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04606 L 5E-6 3.7037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7" grpId="0" animBg="1"/>
      <p:bldP spid="58" grpId="0" animBg="1"/>
      <p:bldP spid="59" grpId="0" animBg="1"/>
      <p:bldP spid="60" grpId="0" animBg="1"/>
      <p:bldP spid="4" grpId="0" animBg="1"/>
      <p:bldP spid="4" grpId="1" animBg="1"/>
      <p:bldP spid="61" grpId="0" animBg="1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F0D20-D015-C66B-4411-7D16F44C1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874C7-1F25-99E4-94D9-B5A05C84A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063" y="591917"/>
            <a:ext cx="5607937" cy="627830"/>
          </a:xfrm>
        </p:spPr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4" name="Text Placeholder 36">
            <a:extLst>
              <a:ext uri="{FF2B5EF4-FFF2-40B4-BE49-F238E27FC236}">
                <a16:creationId xmlns:a16="http://schemas.microsoft.com/office/drawing/2014/main" id="{069FB56C-F795-2DC6-D935-560BD09ABB18}"/>
              </a:ext>
            </a:extLst>
          </p:cNvPr>
          <p:cNvSpPr txBox="1">
            <a:spLocks/>
          </p:cNvSpPr>
          <p:nvPr/>
        </p:nvSpPr>
        <p:spPr>
          <a:xfrm>
            <a:off x="537048" y="1715682"/>
            <a:ext cx="6793302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3200" b="1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Demo1 – Create local Kind cluster </a:t>
            </a:r>
          </a:p>
        </p:txBody>
      </p:sp>
      <p:sp>
        <p:nvSpPr>
          <p:cNvPr id="5" name="Text Placeholder 37">
            <a:extLst>
              <a:ext uri="{FF2B5EF4-FFF2-40B4-BE49-F238E27FC236}">
                <a16:creationId xmlns:a16="http://schemas.microsoft.com/office/drawing/2014/main" id="{4C7742DB-F85E-05A4-622D-936C5C9AE37F}"/>
              </a:ext>
            </a:extLst>
          </p:cNvPr>
          <p:cNvSpPr txBox="1">
            <a:spLocks/>
          </p:cNvSpPr>
          <p:nvPr/>
        </p:nvSpPr>
        <p:spPr>
          <a:xfrm>
            <a:off x="513482" y="2495264"/>
            <a:ext cx="10484737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3200" b="1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Demo2 – Generating Kubernetes Manifests</a:t>
            </a:r>
          </a:p>
        </p:txBody>
      </p:sp>
      <p:sp>
        <p:nvSpPr>
          <p:cNvPr id="6" name="Text Placeholder 38">
            <a:extLst>
              <a:ext uri="{FF2B5EF4-FFF2-40B4-BE49-F238E27FC236}">
                <a16:creationId xmlns:a16="http://schemas.microsoft.com/office/drawing/2014/main" id="{6D542859-F715-C89E-0C91-326ABB19549B}"/>
              </a:ext>
            </a:extLst>
          </p:cNvPr>
          <p:cNvSpPr txBox="1">
            <a:spLocks/>
          </p:cNvSpPr>
          <p:nvPr/>
        </p:nvSpPr>
        <p:spPr>
          <a:xfrm>
            <a:off x="488063" y="3274846"/>
            <a:ext cx="9684638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3200" b="1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Demo3 – Deploying to your local cluster</a:t>
            </a:r>
          </a:p>
        </p:txBody>
      </p:sp>
      <p:sp>
        <p:nvSpPr>
          <p:cNvPr id="7" name="Text Placeholder 39">
            <a:extLst>
              <a:ext uri="{FF2B5EF4-FFF2-40B4-BE49-F238E27FC236}">
                <a16:creationId xmlns:a16="http://schemas.microsoft.com/office/drawing/2014/main" id="{261EB0DD-4845-46D8-7484-DBCEEEDF3B95}"/>
              </a:ext>
            </a:extLst>
          </p:cNvPr>
          <p:cNvSpPr txBox="1">
            <a:spLocks/>
          </p:cNvSpPr>
          <p:nvPr/>
        </p:nvSpPr>
        <p:spPr>
          <a:xfrm>
            <a:off x="537048" y="4054428"/>
            <a:ext cx="11535209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3200" b="1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Demo4 – Debugging using local Kind Cluster and </a:t>
            </a:r>
            <a:r>
              <a:rPr lang="en-US" dirty="0" err="1"/>
              <a:t>Mirrord</a:t>
            </a:r>
            <a:r>
              <a:rPr lang="en-US" dirty="0"/>
              <a:t> </a:t>
            </a:r>
          </a:p>
        </p:txBody>
      </p:sp>
      <p:sp>
        <p:nvSpPr>
          <p:cNvPr id="10" name="Text Placeholder 36">
            <a:extLst>
              <a:ext uri="{FF2B5EF4-FFF2-40B4-BE49-F238E27FC236}">
                <a16:creationId xmlns:a16="http://schemas.microsoft.com/office/drawing/2014/main" id="{FB670507-B661-294B-E89B-DA998E6F2CFA}"/>
              </a:ext>
            </a:extLst>
          </p:cNvPr>
          <p:cNvSpPr txBox="1">
            <a:spLocks/>
          </p:cNvSpPr>
          <p:nvPr/>
        </p:nvSpPr>
        <p:spPr>
          <a:xfrm>
            <a:off x="297561" y="5773640"/>
            <a:ext cx="7823181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3200" b="1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Github.com/jorgearteiro/movie-store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66DF81B-55A8-4495-AF99-16C4CAA491D8}"/>
              </a:ext>
            </a:extLst>
          </p:cNvPr>
          <p:cNvSpPr txBox="1">
            <a:spLocks/>
          </p:cNvSpPr>
          <p:nvPr/>
        </p:nvSpPr>
        <p:spPr>
          <a:xfrm>
            <a:off x="3631311" y="5271129"/>
            <a:ext cx="1155680" cy="62783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8000" b="1" kern="1200" cap="none" spc="-30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AU" sz="3200" dirty="0"/>
              <a:t>Clone</a:t>
            </a:r>
          </a:p>
        </p:txBody>
      </p:sp>
    </p:spTree>
    <p:extLst>
      <p:ext uri="{BB962C8B-B14F-4D97-AF65-F5344CB8AC3E}">
        <p14:creationId xmlns:p14="http://schemas.microsoft.com/office/powerpoint/2010/main" val="42022363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6;p20">
            <a:extLst>
              <a:ext uri="{FF2B5EF4-FFF2-40B4-BE49-F238E27FC236}">
                <a16:creationId xmlns:a16="http://schemas.microsoft.com/office/drawing/2014/main" id="{A1E25C32-D200-47A8-974D-79B368FFFA4F}"/>
              </a:ext>
            </a:extLst>
          </p:cNvPr>
          <p:cNvSpPr txBox="1"/>
          <p:nvPr/>
        </p:nvSpPr>
        <p:spPr>
          <a:xfrm>
            <a:off x="539678" y="414078"/>
            <a:ext cx="6888094" cy="598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15" tIns="71415" rIns="71415" bIns="71415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AU" sz="3600" b="1" dirty="0"/>
              <a:t>youtube.com/</a:t>
            </a:r>
            <a:r>
              <a:rPr lang="en-AU" sz="3600" b="1" dirty="0" err="1"/>
              <a:t>AzureTar</a:t>
            </a:r>
            <a:endParaRPr lang="en-AU" sz="3600" b="1" dirty="0"/>
          </a:p>
          <a:p>
            <a:pPr>
              <a:lnSpc>
                <a:spcPct val="90000"/>
              </a:lnSpc>
            </a:pPr>
            <a:endParaRPr sz="4400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2E39F1E-E209-48DB-95CA-67191BC42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7867" y="1716814"/>
            <a:ext cx="4714304" cy="1350343"/>
          </a:xfrm>
        </p:spPr>
        <p:txBody>
          <a:bodyPr>
            <a:normAutofit fontScale="90000"/>
          </a:bodyPr>
          <a:lstStyle/>
          <a:p>
            <a:r>
              <a:rPr lang="en-AU" dirty="0"/>
              <a:t>@theakscommunity</a:t>
            </a:r>
            <a:br>
              <a:rPr lang="en-AU" sz="4400" dirty="0">
                <a:solidFill>
                  <a:schemeClr val="tx1"/>
                </a:solidFill>
              </a:rPr>
            </a:br>
            <a:endParaRPr lang="en-AU" sz="4400" b="1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430F02-803E-4FCF-BC7E-A635575F05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829" y="0"/>
            <a:ext cx="7096695" cy="60770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986ECB-0410-7341-BF78-B15D9241FB76}"/>
              </a:ext>
            </a:extLst>
          </p:cNvPr>
          <p:cNvSpPr txBox="1"/>
          <p:nvPr/>
        </p:nvSpPr>
        <p:spPr>
          <a:xfrm>
            <a:off x="539677" y="6105665"/>
            <a:ext cx="10999180" cy="635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529" b="1" dirty="0">
                <a:solidFill>
                  <a:schemeClr val="bg1"/>
                </a:solidFill>
              </a:rPr>
              <a:t>https://www.youtube.com/@theakscommunity</a:t>
            </a:r>
            <a:endParaRPr lang="en-AU" sz="3529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9601E2-4339-841E-0B25-65D686374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34678" y="2756681"/>
            <a:ext cx="1867552" cy="186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9C77E21-9A34-6ED8-A08C-6F3E5BC6DD43}"/>
              </a:ext>
            </a:extLst>
          </p:cNvPr>
          <p:cNvSpPr txBox="1">
            <a:spLocks/>
          </p:cNvSpPr>
          <p:nvPr/>
        </p:nvSpPr>
        <p:spPr>
          <a:xfrm>
            <a:off x="7069311" y="469647"/>
            <a:ext cx="5391415" cy="543147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AU" sz="4313" b="1" dirty="0">
                <a:solidFill>
                  <a:srgbClr val="0070C0"/>
                </a:solidFill>
                <a:cs typeface="Segoe UI"/>
              </a:rPr>
              <a:t>Be sure to subscribe!</a:t>
            </a:r>
          </a:p>
        </p:txBody>
      </p:sp>
    </p:spTree>
    <p:extLst>
      <p:ext uri="{BB962C8B-B14F-4D97-AF65-F5344CB8AC3E}">
        <p14:creationId xmlns:p14="http://schemas.microsoft.com/office/powerpoint/2010/main" val="274773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A115E4D9-B122-413E-58FB-520F75D9F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92515D89-6192-CEE8-4364-96072161B195}"/>
              </a:ext>
            </a:extLst>
          </p:cNvPr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>
            <a:extLst>
              <a:ext uri="{FF2B5EF4-FFF2-40B4-BE49-F238E27FC236}">
                <a16:creationId xmlns:a16="http://schemas.microsoft.com/office/drawing/2014/main" id="{49299B9A-85C7-A1B5-CFBE-383CA0A98784}"/>
              </a:ext>
            </a:extLst>
          </p:cNvPr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1D222-78BC-C7C4-B4D5-9E203C54E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Get .NET 9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71BF1A-FEEE-2AAB-DE1D-8E1FD4F88A66}"/>
              </a:ext>
            </a:extLst>
          </p:cNvPr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>
              <a:extLst>
                <a:ext uri="{FF2B5EF4-FFF2-40B4-BE49-F238E27FC236}">
                  <a16:creationId xmlns:a16="http://schemas.microsoft.com/office/drawing/2014/main" id="{B85C2A8D-00A2-77C8-879A-6CCD87F35381}"/>
                </a:ext>
              </a:extLst>
            </p:cNvPr>
            <p:cNvSpPr txBox="1">
              <a:spLocks/>
            </p:cNvSpPr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b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>
                  <a:solidFill>
                    <a:schemeClr val="accent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aka.ms/get-dotnet-9</a:t>
              </a:r>
              <a:endParaRPr lang="en-US">
                <a:solidFill>
                  <a:schemeClr val="accent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>
              <a:extLst>
                <a:ext uri="{FF2B5EF4-FFF2-40B4-BE49-F238E27FC236}">
                  <a16:creationId xmlns:a16="http://schemas.microsoft.com/office/drawing/2014/main" id="{1CF47033-0A51-B025-47F0-F520FF31E53F}"/>
                </a:ext>
              </a:extLst>
            </p:cNvPr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72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theme/theme1.xml><?xml version="1.0" encoding="utf-8"?>
<a:theme xmlns:a="http://schemas.openxmlformats.org/drawingml/2006/main" name="Azure 2023 Template">
  <a:themeElements>
    <a:clrScheme name="Custom 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B54934-7202-4998-B9DC-3328E9A9B84B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409</Words>
  <Application>Microsoft Office PowerPoint</Application>
  <PresentationFormat>Widescreen</PresentationFormat>
  <Paragraphs>74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Open Sans</vt:lpstr>
      <vt:lpstr>Arial</vt:lpstr>
      <vt:lpstr>Calibri</vt:lpstr>
      <vt:lpstr>Segoe UI</vt:lpstr>
      <vt:lpstr>Open Sans SemiBold</vt:lpstr>
      <vt:lpstr>Segoe Sans Text</vt:lpstr>
      <vt:lpstr>Wingdings</vt:lpstr>
      <vt:lpstr>Montserrat Medium</vt:lpstr>
      <vt:lpstr>Segoe UI Semibold</vt:lpstr>
      <vt:lpstr>Azure 2023 Template</vt:lpstr>
      <vt:lpstr>Running .NET Aspire on a  local Kubernetes Cluster</vt:lpstr>
      <vt:lpstr>PowerPoint Presentation</vt:lpstr>
      <vt:lpstr>PowerPoint Presentation</vt:lpstr>
      <vt:lpstr>PowerPoint Presentation</vt:lpstr>
      <vt:lpstr>PowerPoint Presentation</vt:lpstr>
      <vt:lpstr>.NET Aspire Includes…</vt:lpstr>
      <vt:lpstr>Demos</vt:lpstr>
      <vt:lpstr>@theakscommunity </vt:lpstr>
      <vt:lpstr>Get .NET 9</vt:lpstr>
      <vt:lpstr>Resources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revision>1</cp:revision>
  <dcterms:created xsi:type="dcterms:W3CDTF">2024-10-07T23:57:31Z</dcterms:created>
  <dcterms:modified xsi:type="dcterms:W3CDTF">2024-11-09T11:26:54Z</dcterms:modified>
  <cp:category/>
</cp:coreProperties>
</file>